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3" r:id="rId5"/>
    <p:sldId id="261" r:id="rId6"/>
    <p:sldId id="264"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9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12/27/2018</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12/27/2018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12/27/2018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12/27/2018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12/27/2018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12/27/2018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12/27/2018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12/27/2018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12/27/2018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12/27/2018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12/27/2018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12/27/2018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12/27/2018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12/27/2018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12/27/2018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12/27/2018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12/27/2018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12/27/2018</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020233"/>
            <a:ext cx="10782299" cy="2677648"/>
          </a:xfrm>
        </p:spPr>
        <p:txBody>
          <a:bodyPr/>
          <a:lstStyle/>
          <a:p>
            <a:pPr algn="ctr"/>
            <a:r>
              <a:rPr lang="en-US" sz="6000" b="1" dirty="0" err="1"/>
              <a:t>एक</a:t>
            </a:r>
            <a:r>
              <a:rPr lang="en-US" sz="6000" b="1" dirty="0"/>
              <a:t> </a:t>
            </a:r>
            <a:r>
              <a:rPr lang="en-US" sz="6000" b="1" dirty="0" err="1"/>
              <a:t>कंठ</a:t>
            </a:r>
            <a:r>
              <a:rPr lang="en-US" sz="6000" b="1" dirty="0"/>
              <a:t> </a:t>
            </a:r>
            <a:r>
              <a:rPr lang="en-US" sz="6000" b="1" dirty="0" err="1"/>
              <a:t>विषपायी</a:t>
            </a:r>
            <a:r>
              <a:rPr lang="en-US" sz="6000" b="1" dirty="0"/>
              <a:t> : </a:t>
            </a:r>
            <a:r>
              <a:rPr lang="hi-IN" sz="6000" b="1" dirty="0"/>
              <a:t>दुष्यंत कुमार</a:t>
            </a:r>
            <a:endParaRPr lang="en-IN" sz="6000" b="1" dirty="0"/>
          </a:p>
        </p:txBody>
      </p:sp>
      <p:sp>
        <p:nvSpPr>
          <p:cNvPr id="3" name="Subtitle 2"/>
          <p:cNvSpPr>
            <a:spLocks noGrp="1"/>
          </p:cNvSpPr>
          <p:nvPr>
            <p:ph type="subTitle" idx="1"/>
          </p:nvPr>
        </p:nvSpPr>
        <p:spPr/>
        <p:txBody>
          <a:bodyPr/>
          <a:lstStyle/>
          <a:p>
            <a:pPr algn="ctr"/>
            <a:r>
              <a:rPr lang="en-IN" sz="2400" dirty="0">
                <a:solidFill>
                  <a:schemeClr val="bg1">
                    <a:lumMod val="95000"/>
                  </a:schemeClr>
                </a:solidFill>
              </a:rPr>
              <a:t>Presented by:- </a:t>
            </a:r>
            <a:r>
              <a:rPr lang="en-IN" sz="2400" dirty="0" err="1">
                <a:solidFill>
                  <a:schemeClr val="bg1">
                    <a:lumMod val="95000"/>
                  </a:schemeClr>
                </a:solidFill>
              </a:rPr>
              <a:t>Reshma</a:t>
            </a:r>
            <a:r>
              <a:rPr lang="en-IN" sz="2400" dirty="0">
                <a:solidFill>
                  <a:schemeClr val="bg1">
                    <a:lumMod val="95000"/>
                  </a:schemeClr>
                </a:solidFill>
              </a:rPr>
              <a:t> Khan </a:t>
            </a:r>
          </a:p>
          <a:p>
            <a:pPr algn="ctr"/>
            <a:r>
              <a:rPr lang="en-IN" dirty="0">
                <a:solidFill>
                  <a:schemeClr val="tx1">
                    <a:lumMod val="95000"/>
                    <a:lumOff val="5000"/>
                  </a:schemeClr>
                </a:solidFill>
              </a:rPr>
              <a:t> (</a:t>
            </a:r>
            <a:r>
              <a:rPr lang="en-IN" dirty="0" err="1">
                <a:solidFill>
                  <a:schemeClr val="tx1">
                    <a:lumMod val="95000"/>
                    <a:lumOff val="5000"/>
                  </a:schemeClr>
                </a:solidFill>
              </a:rPr>
              <a:t>Asst.Professor</a:t>
            </a:r>
            <a:r>
              <a:rPr lang="en-IN" dirty="0">
                <a:solidFill>
                  <a:schemeClr val="tx1">
                    <a:lumMod val="95000"/>
                    <a:lumOff val="5000"/>
                  </a:schemeClr>
                </a:solidFill>
              </a:rPr>
              <a:t>, YEWS National senior College.)</a:t>
            </a:r>
          </a:p>
          <a:p>
            <a:pPr algn="ctr"/>
            <a:endParaRPr lang="en-IN" dirty="0"/>
          </a:p>
          <a:p>
            <a:endParaRPr lang="en-IN" dirty="0"/>
          </a:p>
        </p:txBody>
      </p:sp>
    </p:spTree>
    <p:extLst>
      <p:ext uri="{BB962C8B-B14F-4D97-AF65-F5344CB8AC3E}">
        <p14:creationId xmlns:p14="http://schemas.microsoft.com/office/powerpoint/2010/main" val="1161041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022" b="5022"/>
          <a:stretch>
            <a:fillRect/>
          </a:stretch>
        </p:blipFill>
        <p:spPr>
          <a:xfrm>
            <a:off x="5867400" y="850900"/>
            <a:ext cx="4914900" cy="5918200"/>
          </a:xfrm>
        </p:spPr>
      </p:pic>
      <p:sp>
        <p:nvSpPr>
          <p:cNvPr id="4" name="Text Placeholder 3"/>
          <p:cNvSpPr>
            <a:spLocks noGrp="1"/>
          </p:cNvSpPr>
          <p:nvPr>
            <p:ph type="body" sz="half" idx="2"/>
          </p:nvPr>
        </p:nvSpPr>
        <p:spPr>
          <a:xfrm>
            <a:off x="508000" y="520700"/>
            <a:ext cx="5168900" cy="5702300"/>
          </a:xfrm>
        </p:spPr>
        <p:txBody>
          <a:bodyPr>
            <a:normAutofit/>
          </a:bodyPr>
          <a:lstStyle/>
          <a:p>
            <a:pPr marL="285750" indent="-285750">
              <a:buClr>
                <a:schemeClr val="bg1"/>
              </a:buClr>
              <a:buFont typeface="Wingdings" panose="05000000000000000000" pitchFamily="2" charset="2"/>
              <a:buChar char="ü"/>
            </a:pPr>
            <a:r>
              <a:rPr lang="hi-IN" sz="1800" dirty="0">
                <a:solidFill>
                  <a:schemeClr val="bg1"/>
                </a:solidFill>
              </a:rPr>
              <a:t>एक कंठ विषपायी’ काव्यनाटक के लेखक दुष्यंतकुमार त्यागी का जन्म १ सितंबर १९३३ ई. को गाँव</a:t>
            </a:r>
            <a:br>
              <a:rPr lang="hi-IN" sz="1800" dirty="0">
                <a:solidFill>
                  <a:schemeClr val="bg1"/>
                </a:solidFill>
              </a:rPr>
            </a:br>
            <a:r>
              <a:rPr lang="hi-IN" sz="1800" dirty="0">
                <a:solidFill>
                  <a:schemeClr val="bg1"/>
                </a:solidFill>
              </a:rPr>
              <a:t>राजपपुर नवादा, जिला बिजनौर, उत्तरप्रदेश में हुआ।</a:t>
            </a:r>
            <a:endParaRPr lang="en-IN" sz="1800" dirty="0">
              <a:solidFill>
                <a:schemeClr val="bg1"/>
              </a:solidFill>
            </a:endParaRPr>
          </a:p>
          <a:p>
            <a:pPr>
              <a:buClr>
                <a:schemeClr val="bg1"/>
              </a:buClr>
            </a:pPr>
            <a:endParaRPr lang="en-IN" sz="1800" dirty="0">
              <a:solidFill>
                <a:schemeClr val="bg1"/>
              </a:solidFill>
            </a:endParaRPr>
          </a:p>
          <a:p>
            <a:pPr marL="285750" indent="-285750">
              <a:buClr>
                <a:schemeClr val="bg1"/>
              </a:buClr>
              <a:buFont typeface="Wingdings" panose="05000000000000000000" pitchFamily="2" charset="2"/>
              <a:buChar char="ü"/>
            </a:pPr>
            <a:r>
              <a:rPr lang="hi-IN" sz="1800" dirty="0">
                <a:solidFill>
                  <a:schemeClr val="bg1"/>
                </a:solidFill>
              </a:rPr>
              <a:t>दुष्यंतकुमार त्यागी ने सन १९४९ से गीत लेखन आरंभ किया। इनका पहला</a:t>
            </a:r>
            <a:br>
              <a:rPr lang="hi-IN" sz="1800" dirty="0">
                <a:solidFill>
                  <a:schemeClr val="bg1"/>
                </a:solidFill>
              </a:rPr>
            </a:br>
            <a:r>
              <a:rPr lang="hi-IN" sz="1800" dirty="0">
                <a:solidFill>
                  <a:schemeClr val="bg1"/>
                </a:solidFill>
              </a:rPr>
              <a:t>कविता संकलन सूर्य का स्वागतसन १९५७ में प्रकाशित हुआ।</a:t>
            </a:r>
            <a:endParaRPr lang="en-IN" sz="1800" dirty="0">
              <a:solidFill>
                <a:schemeClr val="bg1"/>
              </a:solidFill>
            </a:endParaRPr>
          </a:p>
          <a:p>
            <a:pPr>
              <a:buClr>
                <a:schemeClr val="bg1"/>
              </a:buClr>
            </a:pPr>
            <a:endParaRPr lang="en-IN" sz="1800" dirty="0">
              <a:solidFill>
                <a:schemeClr val="bg1"/>
              </a:solidFill>
            </a:endParaRPr>
          </a:p>
          <a:p>
            <a:pPr marL="285750" indent="-285750">
              <a:buClr>
                <a:schemeClr val="bg1"/>
              </a:buClr>
              <a:buFont typeface="Wingdings" panose="05000000000000000000" pitchFamily="2" charset="2"/>
              <a:buChar char="ü"/>
            </a:pPr>
            <a:r>
              <a:rPr lang="hi-IN" sz="1800" dirty="0">
                <a:solidFill>
                  <a:schemeClr val="bg1"/>
                </a:solidFill>
              </a:rPr>
              <a:t>दुष्यंतकुमार की रचनाओं में व्यक्त भाव तथा विचार सानेत्तरी परिवेश से प्रभावित हैं।</a:t>
            </a:r>
            <a:endParaRPr lang="en-IN" sz="1800" dirty="0">
              <a:solidFill>
                <a:schemeClr val="bg1"/>
              </a:solidFill>
            </a:endParaRPr>
          </a:p>
          <a:p>
            <a:pPr>
              <a:buClr>
                <a:schemeClr val="bg1"/>
              </a:buClr>
            </a:pPr>
            <a:r>
              <a:rPr lang="hi-IN" sz="1800" dirty="0">
                <a:solidFill>
                  <a:schemeClr val="bg1"/>
                </a:solidFill>
              </a:rPr>
              <a:t> </a:t>
            </a:r>
            <a:endParaRPr lang="en-IN" sz="1800" dirty="0">
              <a:solidFill>
                <a:schemeClr val="bg1"/>
              </a:solidFill>
            </a:endParaRPr>
          </a:p>
          <a:p>
            <a:pPr marL="285750" indent="-285750">
              <a:buClr>
                <a:schemeClr val="bg1"/>
              </a:buClr>
              <a:buFont typeface="Wingdings" panose="05000000000000000000" pitchFamily="2" charset="2"/>
              <a:buChar char="ü"/>
            </a:pPr>
            <a:r>
              <a:rPr lang="hi-IN" sz="1800" dirty="0">
                <a:solidFill>
                  <a:schemeClr val="bg1"/>
                </a:solidFill>
              </a:rPr>
              <a:t>देहावसान</a:t>
            </a:r>
            <a:r>
              <a:rPr lang="en-IN" sz="1800" dirty="0">
                <a:solidFill>
                  <a:schemeClr val="bg1"/>
                </a:solidFill>
              </a:rPr>
              <a:t> : </a:t>
            </a:r>
            <a:r>
              <a:rPr lang="hi-IN" sz="1800" dirty="0">
                <a:solidFill>
                  <a:schemeClr val="bg1"/>
                </a:solidFill>
              </a:rPr>
              <a:t>२९ दिसंबर</a:t>
            </a:r>
            <a:r>
              <a:rPr lang="en-IN" sz="1800" dirty="0">
                <a:solidFill>
                  <a:schemeClr val="bg1"/>
                </a:solidFill>
              </a:rPr>
              <a:t> </a:t>
            </a:r>
            <a:r>
              <a:rPr lang="hi-IN" sz="1800" dirty="0">
                <a:solidFill>
                  <a:schemeClr val="bg1"/>
                </a:solidFill>
              </a:rPr>
              <a:t>१९७५ ई. </a:t>
            </a:r>
            <a:br>
              <a:rPr lang="hi-IN" sz="1800" dirty="0">
                <a:solidFill>
                  <a:schemeClr val="bg1"/>
                </a:solidFill>
              </a:rPr>
            </a:br>
            <a:r>
              <a:rPr lang="hi-IN" sz="1600" dirty="0">
                <a:solidFill>
                  <a:schemeClr val="bg1"/>
                </a:solidFill>
              </a:rPr>
              <a:t> </a:t>
            </a:r>
            <a:endParaRPr lang="en-IN" sz="1600" dirty="0">
              <a:solidFill>
                <a:schemeClr val="bg1"/>
              </a:solidFill>
            </a:endParaRPr>
          </a:p>
        </p:txBody>
      </p:sp>
    </p:spTree>
    <p:extLst>
      <p:ext uri="{BB962C8B-B14F-4D97-AF65-F5344CB8AC3E}">
        <p14:creationId xmlns:p14="http://schemas.microsoft.com/office/powerpoint/2010/main" val="1709997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err="1"/>
              <a:t>एक</a:t>
            </a:r>
            <a:r>
              <a:rPr lang="en-US" sz="4400" b="1" dirty="0"/>
              <a:t> </a:t>
            </a:r>
            <a:r>
              <a:rPr lang="en-US" sz="4400" b="1" dirty="0" err="1"/>
              <a:t>कंठ</a:t>
            </a:r>
            <a:r>
              <a:rPr lang="en-US" sz="4400" b="1" dirty="0"/>
              <a:t> </a:t>
            </a:r>
            <a:r>
              <a:rPr lang="en-US" sz="4400" b="1" dirty="0" err="1"/>
              <a:t>विषपायी</a:t>
            </a:r>
            <a:r>
              <a:rPr lang="en-US" sz="4400" b="1" dirty="0"/>
              <a:t> </a:t>
            </a:r>
            <a:r>
              <a:rPr lang="hi-IN" sz="4400" b="1" dirty="0"/>
              <a:t>काव्यनाटक में विहित आधुनिक बोध</a:t>
            </a:r>
            <a:r>
              <a:rPr lang="en-IN" sz="4400" b="1" dirty="0"/>
              <a:t> :-</a:t>
            </a:r>
          </a:p>
        </p:txBody>
      </p:sp>
      <p:sp>
        <p:nvSpPr>
          <p:cNvPr id="3" name="Content Placeholder 2"/>
          <p:cNvSpPr>
            <a:spLocks noGrp="1"/>
          </p:cNvSpPr>
          <p:nvPr>
            <p:ph idx="1"/>
          </p:nvPr>
        </p:nvSpPr>
        <p:spPr>
          <a:xfrm>
            <a:off x="176227" y="2329960"/>
            <a:ext cx="11641540" cy="2324336"/>
          </a:xfrm>
        </p:spPr>
        <p:txBody>
          <a:bodyPr>
            <a:normAutofit/>
          </a:bodyPr>
          <a:lstStyle/>
          <a:p>
            <a:pPr algn="just">
              <a:buClr>
                <a:schemeClr val="accent2">
                  <a:lumMod val="75000"/>
                </a:schemeClr>
              </a:buClr>
              <a:buFont typeface="Wingdings" panose="05000000000000000000" pitchFamily="2" charset="2"/>
              <a:buChar char="Ø"/>
            </a:pPr>
            <a:r>
              <a:rPr lang="hi-IN" sz="2200" dirty="0">
                <a:solidFill>
                  <a:schemeClr val="tx1"/>
                </a:solidFill>
              </a:rPr>
              <a:t>एक कंठ विषपायी' दुष्यंतकुमार द्वारा लिखित काव्यनाटक है। प्रस्तुत काव्यनाटक की कथावस्तु का आधार पौराणिक कथा है। प्रस्तुत काव्यनाटक में नाटककार ने पौराणिक कथा को आधार बनाकर आधुनिक संदर्भों</a:t>
            </a:r>
            <a:r>
              <a:rPr lang="en-IN" sz="2200" dirty="0">
                <a:solidFill>
                  <a:schemeClr val="tx1"/>
                </a:solidFill>
              </a:rPr>
              <a:t> </a:t>
            </a:r>
            <a:r>
              <a:rPr lang="hi-IN" sz="2200" dirty="0">
                <a:solidFill>
                  <a:schemeClr val="tx1"/>
                </a:solidFill>
              </a:rPr>
              <a:t>के साथ प्रस्तुत किया है। प्रस्तुत नाटक में भगवान शिव और प्रजापति दक्ष की पुत्री सती के विवाह से लेकर शक्तिपीठों की स्थापना तक का वृत्तांत लिया गया है। भगवान शिव सती के आराध्य है। सती शिव को ही अपना पति मान चुकी है। </a:t>
            </a:r>
            <a:endParaRPr lang="en-IN" sz="2200" dirty="0">
              <a:solidFill>
                <a:schemeClr val="tx1"/>
              </a:solidFill>
            </a:endParaRPr>
          </a:p>
          <a:p>
            <a:pPr algn="just">
              <a:buClr>
                <a:schemeClr val="accent2">
                  <a:lumMod val="75000"/>
                </a:schemeClr>
              </a:buClr>
              <a:buFont typeface="Wingdings" panose="05000000000000000000" pitchFamily="2" charset="2"/>
              <a:buChar char="Ø"/>
            </a:pPr>
            <a:endParaRPr lang="en-IN" sz="2200" dirty="0">
              <a:solidFill>
                <a:schemeClr val="tx1"/>
              </a:solidFill>
            </a:endParaRPr>
          </a:p>
        </p:txBody>
      </p:sp>
      <p:pic>
        <p:nvPicPr>
          <p:cNvPr id="7" name="Picture 6">
            <a:extLst>
              <a:ext uri="{FF2B5EF4-FFF2-40B4-BE49-F238E27FC236}">
                <a16:creationId xmlns:a16="http://schemas.microsoft.com/office/drawing/2014/main" id="{9343F16E-8BA8-492C-888E-49A831A50A67}"/>
              </a:ext>
            </a:extLst>
          </p:cNvPr>
          <p:cNvPicPr>
            <a:picLocks noChangeAspect="1"/>
          </p:cNvPicPr>
          <p:nvPr/>
        </p:nvPicPr>
        <p:blipFill>
          <a:blip r:embed="rId2"/>
          <a:stretch>
            <a:fillRect/>
          </a:stretch>
        </p:blipFill>
        <p:spPr>
          <a:xfrm>
            <a:off x="1042916" y="4152060"/>
            <a:ext cx="2615307" cy="255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57EC5217-D627-4DDE-865A-B90F45A8E956}"/>
              </a:ext>
            </a:extLst>
          </p:cNvPr>
          <p:cNvPicPr>
            <a:picLocks noChangeAspect="1"/>
          </p:cNvPicPr>
          <p:nvPr/>
        </p:nvPicPr>
        <p:blipFill>
          <a:blip r:embed="rId3"/>
          <a:stretch>
            <a:fillRect/>
          </a:stretch>
        </p:blipFill>
        <p:spPr>
          <a:xfrm>
            <a:off x="4985726" y="4152059"/>
            <a:ext cx="2681055" cy="25594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3662FFF4-A509-48E2-BAE2-BA5B03F5D307}"/>
              </a:ext>
            </a:extLst>
          </p:cNvPr>
          <p:cNvPicPr>
            <a:picLocks noChangeAspect="1"/>
          </p:cNvPicPr>
          <p:nvPr/>
        </p:nvPicPr>
        <p:blipFill>
          <a:blip r:embed="rId4"/>
          <a:stretch>
            <a:fillRect/>
          </a:stretch>
        </p:blipFill>
        <p:spPr>
          <a:xfrm>
            <a:off x="8803011" y="4152024"/>
            <a:ext cx="2681055" cy="25594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6B9FEFCA-035F-4021-8548-0DCCC654A61C}"/>
              </a:ext>
            </a:extLst>
          </p:cNvPr>
          <p:cNvPicPr>
            <a:picLocks noChangeAspect="1"/>
          </p:cNvPicPr>
          <p:nvPr/>
        </p:nvPicPr>
        <p:blipFill>
          <a:blip r:embed="rId5"/>
          <a:stretch>
            <a:fillRect/>
          </a:stretch>
        </p:blipFill>
        <p:spPr>
          <a:xfrm>
            <a:off x="176227" y="6260509"/>
            <a:ext cx="1619976" cy="4340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76F1226D-B6A8-405D-AD28-1C243F609266}"/>
              </a:ext>
            </a:extLst>
          </p:cNvPr>
          <p:cNvPicPr>
            <a:picLocks noChangeAspect="1"/>
          </p:cNvPicPr>
          <p:nvPr/>
        </p:nvPicPr>
        <p:blipFill>
          <a:blip r:embed="rId6"/>
          <a:stretch>
            <a:fillRect/>
          </a:stretch>
        </p:blipFill>
        <p:spPr>
          <a:xfrm>
            <a:off x="4305066" y="6288756"/>
            <a:ext cx="1691931" cy="418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71A94D28-B703-4324-A223-15B84FB5BC8B}"/>
              </a:ext>
            </a:extLst>
          </p:cNvPr>
          <p:cNvPicPr>
            <a:picLocks noChangeAspect="1"/>
          </p:cNvPicPr>
          <p:nvPr/>
        </p:nvPicPr>
        <p:blipFill>
          <a:blip r:embed="rId7"/>
          <a:stretch>
            <a:fillRect/>
          </a:stretch>
        </p:blipFill>
        <p:spPr>
          <a:xfrm>
            <a:off x="8467722" y="6317810"/>
            <a:ext cx="1098551" cy="3891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468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 calcmode="lin" valueType="num">
                                      <p:cBhvr additive="base">
                                        <p:cTn id="5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DDE2B-A11F-4421-91D4-821618B634BC}"/>
              </a:ext>
            </a:extLst>
          </p:cNvPr>
          <p:cNvSpPr/>
          <p:nvPr/>
        </p:nvSpPr>
        <p:spPr>
          <a:xfrm>
            <a:off x="145003" y="126441"/>
            <a:ext cx="11511380" cy="3139321"/>
          </a:xfrm>
          <a:prstGeom prst="rect">
            <a:avLst/>
          </a:prstGeom>
        </p:spPr>
        <p:txBody>
          <a:bodyPr wrap="square">
            <a:spAutoFit/>
          </a:bodyPr>
          <a:lstStyle/>
          <a:p>
            <a:pPr algn="just">
              <a:buClr>
                <a:schemeClr val="accent2">
                  <a:lumMod val="75000"/>
                </a:schemeClr>
              </a:buClr>
              <a:buFont typeface="Wingdings" panose="05000000000000000000" pitchFamily="2" charset="2"/>
              <a:buChar char="Ø"/>
            </a:pPr>
            <a:r>
              <a:rPr lang="hi-IN" sz="2200" dirty="0"/>
              <a:t>लेकिन प्रजापति दक्ष को यह विवाह स्वीकार नहीं है।</a:t>
            </a:r>
            <a:endParaRPr lang="en-IN" sz="2200" dirty="0"/>
          </a:p>
          <a:p>
            <a:pPr algn="just">
              <a:buClr>
                <a:schemeClr val="accent2">
                  <a:lumMod val="75000"/>
                </a:schemeClr>
              </a:buClr>
            </a:pPr>
            <a:endParaRPr lang="en-IN" sz="2200" dirty="0"/>
          </a:p>
          <a:p>
            <a:pPr algn="just">
              <a:buClr>
                <a:schemeClr val="accent2">
                  <a:lumMod val="75000"/>
                </a:schemeClr>
              </a:buClr>
              <a:buFont typeface="Wingdings" panose="05000000000000000000" pitchFamily="2" charset="2"/>
              <a:buChar char="Ø"/>
            </a:pPr>
            <a:r>
              <a:rPr lang="hi-IN" sz="2200" dirty="0"/>
              <a:t>यह प्रेमविवाह</a:t>
            </a:r>
            <a:r>
              <a:rPr lang="en-IN" sz="2200" dirty="0"/>
              <a:t> </a:t>
            </a:r>
            <a:r>
              <a:rPr lang="hi-IN" sz="2200" dirty="0"/>
              <a:t>है।</a:t>
            </a:r>
            <a:endParaRPr lang="en-IN" sz="2200" dirty="0"/>
          </a:p>
          <a:p>
            <a:pPr algn="just">
              <a:buClr>
                <a:schemeClr val="accent2">
                  <a:lumMod val="75000"/>
                </a:schemeClr>
              </a:buClr>
            </a:pPr>
            <a:endParaRPr lang="en-IN" sz="2200" dirty="0"/>
          </a:p>
          <a:p>
            <a:pPr algn="just">
              <a:buClr>
                <a:schemeClr val="accent2">
                  <a:lumMod val="75000"/>
                </a:schemeClr>
              </a:buClr>
              <a:buFont typeface="Wingdings" panose="05000000000000000000" pitchFamily="2" charset="2"/>
              <a:buChar char="Ø"/>
            </a:pPr>
            <a:r>
              <a:rPr lang="hi-IN" sz="2200" dirty="0"/>
              <a:t>सती अपने पिता प्रजापति दक्ष के इच्छा के विरुद्ध शिव से विवाह करती</a:t>
            </a:r>
            <a:r>
              <a:rPr lang="en-IN" sz="2200" dirty="0"/>
              <a:t> </a:t>
            </a:r>
            <a:r>
              <a:rPr lang="hi-IN" sz="2200" dirty="0"/>
              <a:t>है।</a:t>
            </a:r>
            <a:r>
              <a:rPr lang="en-IN" sz="2200" dirty="0"/>
              <a:t> </a:t>
            </a:r>
          </a:p>
          <a:p>
            <a:pPr algn="just">
              <a:buClr>
                <a:schemeClr val="accent2">
                  <a:lumMod val="75000"/>
                </a:schemeClr>
              </a:buClr>
              <a:buFont typeface="Wingdings" panose="05000000000000000000" pitchFamily="2" charset="2"/>
              <a:buChar char="Ø"/>
            </a:pPr>
            <a:endParaRPr lang="en-IN" sz="2200" dirty="0"/>
          </a:p>
          <a:p>
            <a:pPr algn="just">
              <a:buClr>
                <a:schemeClr val="accent2">
                  <a:lumMod val="75000"/>
                </a:schemeClr>
              </a:buClr>
              <a:buFont typeface="Wingdings" panose="05000000000000000000" pitchFamily="2" charset="2"/>
              <a:buChar char="Ø"/>
            </a:pPr>
            <a:r>
              <a:rPr lang="hi-IN" sz="2200" dirty="0"/>
              <a:t>जिसके फलस्वरूप प्रजापति दक्ष उसे अपने घर से ही नहीं बल्कि अपने दिल से भी विदा कर देते हैं।</a:t>
            </a:r>
            <a:r>
              <a:rPr lang="en-IN" sz="2200" dirty="0"/>
              <a:t> </a:t>
            </a:r>
            <a:r>
              <a:rPr lang="hi-IN" sz="2200" dirty="0"/>
              <a:t>इसके बाद दक्ष सती को कभी भी नहीं अपनाते। यहाँ तक की उनके घर किसी भी आयोजन में सती को</a:t>
            </a:r>
            <a:r>
              <a:rPr lang="en-IN" sz="2200" dirty="0"/>
              <a:t> </a:t>
            </a:r>
            <a:r>
              <a:rPr lang="hi-IN" sz="2200" dirty="0"/>
              <a:t>बुलावा नहीं भेजा जाता।</a:t>
            </a:r>
            <a:endParaRPr lang="en-IN" sz="2200" dirty="0"/>
          </a:p>
        </p:txBody>
      </p:sp>
      <p:pic>
        <p:nvPicPr>
          <p:cNvPr id="4" name="Picture 3">
            <a:extLst>
              <a:ext uri="{FF2B5EF4-FFF2-40B4-BE49-F238E27FC236}">
                <a16:creationId xmlns:a16="http://schemas.microsoft.com/office/drawing/2014/main" id="{896E4F71-D8B1-41BC-807D-9B9B5C44B941}"/>
              </a:ext>
            </a:extLst>
          </p:cNvPr>
          <p:cNvPicPr>
            <a:picLocks noChangeAspect="1"/>
          </p:cNvPicPr>
          <p:nvPr/>
        </p:nvPicPr>
        <p:blipFill>
          <a:blip r:embed="rId2"/>
          <a:stretch>
            <a:fillRect/>
          </a:stretch>
        </p:blipFill>
        <p:spPr>
          <a:xfrm>
            <a:off x="535617" y="3265762"/>
            <a:ext cx="3414946" cy="3523492"/>
          </a:xfrm>
          <a:prstGeom prst="rect">
            <a:avLst/>
          </a:prstGeom>
        </p:spPr>
      </p:pic>
      <p:pic>
        <p:nvPicPr>
          <p:cNvPr id="6" name="Picture 5">
            <a:extLst>
              <a:ext uri="{FF2B5EF4-FFF2-40B4-BE49-F238E27FC236}">
                <a16:creationId xmlns:a16="http://schemas.microsoft.com/office/drawing/2014/main" id="{D5ED52F9-FC02-495E-A6B8-13E11A92FF41}"/>
              </a:ext>
            </a:extLst>
          </p:cNvPr>
          <p:cNvPicPr>
            <a:picLocks noChangeAspect="1"/>
          </p:cNvPicPr>
          <p:nvPr/>
        </p:nvPicPr>
        <p:blipFill>
          <a:blip r:embed="rId3"/>
          <a:stretch>
            <a:fillRect/>
          </a:stretch>
        </p:blipFill>
        <p:spPr>
          <a:xfrm>
            <a:off x="4749739" y="3265760"/>
            <a:ext cx="3124200" cy="3523493"/>
          </a:xfrm>
          <a:prstGeom prst="rect">
            <a:avLst/>
          </a:prstGeom>
        </p:spPr>
      </p:pic>
      <p:pic>
        <p:nvPicPr>
          <p:cNvPr id="8" name="Picture 7">
            <a:extLst>
              <a:ext uri="{FF2B5EF4-FFF2-40B4-BE49-F238E27FC236}">
                <a16:creationId xmlns:a16="http://schemas.microsoft.com/office/drawing/2014/main" id="{B3F0EBE9-F21B-4B6C-8EF2-789DB73DD098}"/>
              </a:ext>
            </a:extLst>
          </p:cNvPr>
          <p:cNvPicPr>
            <a:picLocks noChangeAspect="1"/>
          </p:cNvPicPr>
          <p:nvPr/>
        </p:nvPicPr>
        <p:blipFill>
          <a:blip r:embed="rId4"/>
          <a:stretch>
            <a:fillRect/>
          </a:stretch>
        </p:blipFill>
        <p:spPr>
          <a:xfrm>
            <a:off x="8673115" y="3265760"/>
            <a:ext cx="3124200" cy="3523493"/>
          </a:xfrm>
          <a:prstGeom prst="rect">
            <a:avLst/>
          </a:prstGeom>
        </p:spPr>
      </p:pic>
    </p:spTree>
    <p:extLst>
      <p:ext uri="{BB962C8B-B14F-4D97-AF65-F5344CB8AC3E}">
        <p14:creationId xmlns:p14="http://schemas.microsoft.com/office/powerpoint/2010/main" val="339870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edge">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edge">
                                      <p:cBhvr>
                                        <p:cTn id="34" dur="2000"/>
                                        <p:tgtEl>
                                          <p:spTgt spid="6"/>
                                        </p:tgtEl>
                                      </p:cBhvr>
                                    </p:animEffect>
                                  </p:childTnLst>
                                </p:cTn>
                              </p:par>
                              <p:par>
                                <p:cTn id="35" presetID="2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edg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5849"/>
            <a:ext cx="10782300" cy="4401205"/>
          </a:xfrm>
          <a:prstGeom prst="rect">
            <a:avLst/>
          </a:prstGeom>
        </p:spPr>
        <p:txBody>
          <a:bodyPr wrap="square">
            <a:spAutoFit/>
          </a:bodyPr>
          <a:lstStyle/>
          <a:p>
            <a:pPr marL="285750" indent="-285750" algn="just">
              <a:buClr>
                <a:schemeClr val="accent2">
                  <a:lumMod val="75000"/>
                </a:schemeClr>
              </a:buClr>
              <a:buFont typeface="Wingdings" panose="05000000000000000000" pitchFamily="2" charset="2"/>
              <a:buChar char="Ø"/>
            </a:pPr>
            <a:r>
              <a:rPr lang="hi-IN" sz="2200" dirty="0"/>
              <a:t>प्रेम के वशीभूत होकर सती पिता के घर बिनबुलाए चली गई।</a:t>
            </a:r>
            <a:r>
              <a:rPr lang="en-IN" sz="2200" dirty="0"/>
              <a:t> </a:t>
            </a:r>
            <a:r>
              <a:rPr lang="hi-IN" sz="2200" dirty="0"/>
              <a:t>उसके पति शिव ने उसे समझाने का बहुत प्रयास किया लेकिन सभी प्रयास व्यर्थ हो गए। अंत में अपनी पत्नी</a:t>
            </a:r>
            <a:r>
              <a:rPr lang="en-IN" sz="2200" dirty="0"/>
              <a:t> </a:t>
            </a:r>
            <a:r>
              <a:rPr lang="hi-IN" sz="2200" dirty="0"/>
              <a:t>की इच्छा का मान रखते हुए उन्होनें अपने विश्वस्त नंदी के साथ सती को उसके पियर (मायका) भेज दिया।</a:t>
            </a:r>
            <a:r>
              <a:rPr lang="en-IN" sz="2200" dirty="0"/>
              <a:t> </a:t>
            </a:r>
            <a:r>
              <a:rPr lang="hi-IN" sz="2200" dirty="0"/>
              <a:t>वहाँ उसे अपमान सहना पड़ा। स्वयं का अपमान तो वह सह गई लेकिन जब उसके पति को अपमानित किया</a:t>
            </a:r>
            <a:r>
              <a:rPr lang="en-IN" sz="2200" dirty="0"/>
              <a:t> </a:t>
            </a:r>
            <a:r>
              <a:rPr lang="hi-IN" sz="2200" dirty="0"/>
              <a:t>गया तब उसने यज्ञकुंड में अपने प्राणों की आहुति देकर अपने जीवन को नष्ट कर दिया।</a:t>
            </a:r>
            <a:endParaRPr lang="en-IN" sz="2200" dirty="0"/>
          </a:p>
          <a:p>
            <a:pPr marL="285750" indent="-285750" algn="just">
              <a:buClr>
                <a:schemeClr val="accent2">
                  <a:lumMod val="75000"/>
                </a:schemeClr>
              </a:buClr>
              <a:buFont typeface="Wingdings" panose="05000000000000000000" pitchFamily="2" charset="2"/>
              <a:buChar char="Ø"/>
            </a:pPr>
            <a:endParaRPr lang="en-IN" sz="2200" dirty="0"/>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hi-IN" dirty="0"/>
          </a:p>
        </p:txBody>
      </p:sp>
      <p:pic>
        <p:nvPicPr>
          <p:cNvPr id="4" name="Picture 3">
            <a:extLst>
              <a:ext uri="{FF2B5EF4-FFF2-40B4-BE49-F238E27FC236}">
                <a16:creationId xmlns:a16="http://schemas.microsoft.com/office/drawing/2014/main" id="{CBEFFF30-54F8-4E13-B101-7213D9751FE0}"/>
              </a:ext>
            </a:extLst>
          </p:cNvPr>
          <p:cNvPicPr>
            <a:picLocks noChangeAspect="1"/>
          </p:cNvPicPr>
          <p:nvPr/>
        </p:nvPicPr>
        <p:blipFill>
          <a:blip r:embed="rId2"/>
          <a:stretch>
            <a:fillRect/>
          </a:stretch>
        </p:blipFill>
        <p:spPr>
          <a:xfrm>
            <a:off x="889636" y="3205112"/>
            <a:ext cx="2905124" cy="3588880"/>
          </a:xfrm>
          <a:prstGeom prst="rect">
            <a:avLst/>
          </a:prstGeom>
        </p:spPr>
      </p:pic>
      <p:pic>
        <p:nvPicPr>
          <p:cNvPr id="6" name="Picture 5">
            <a:extLst>
              <a:ext uri="{FF2B5EF4-FFF2-40B4-BE49-F238E27FC236}">
                <a16:creationId xmlns:a16="http://schemas.microsoft.com/office/drawing/2014/main" id="{0E610850-BD2C-492E-A3FF-B4EE3BE507EF}"/>
              </a:ext>
            </a:extLst>
          </p:cNvPr>
          <p:cNvPicPr>
            <a:picLocks noChangeAspect="1"/>
          </p:cNvPicPr>
          <p:nvPr/>
        </p:nvPicPr>
        <p:blipFill>
          <a:blip r:embed="rId3"/>
          <a:stretch>
            <a:fillRect/>
          </a:stretch>
        </p:blipFill>
        <p:spPr>
          <a:xfrm>
            <a:off x="4562856" y="3205112"/>
            <a:ext cx="3054096" cy="3590733"/>
          </a:xfrm>
          <a:prstGeom prst="rect">
            <a:avLst/>
          </a:prstGeom>
        </p:spPr>
      </p:pic>
      <p:pic>
        <p:nvPicPr>
          <p:cNvPr id="8" name="Picture 7">
            <a:extLst>
              <a:ext uri="{FF2B5EF4-FFF2-40B4-BE49-F238E27FC236}">
                <a16:creationId xmlns:a16="http://schemas.microsoft.com/office/drawing/2014/main" id="{1542ADA7-02BF-4FC2-8EB2-2A4617F42FDB}"/>
              </a:ext>
            </a:extLst>
          </p:cNvPr>
          <p:cNvPicPr>
            <a:picLocks noChangeAspect="1"/>
          </p:cNvPicPr>
          <p:nvPr/>
        </p:nvPicPr>
        <p:blipFill>
          <a:blip r:embed="rId4"/>
          <a:stretch>
            <a:fillRect/>
          </a:stretch>
        </p:blipFill>
        <p:spPr>
          <a:xfrm>
            <a:off x="8220456" y="3205112"/>
            <a:ext cx="3255264" cy="3588880"/>
          </a:xfrm>
          <a:prstGeom prst="rect">
            <a:avLst/>
          </a:prstGeom>
        </p:spPr>
      </p:pic>
    </p:spTree>
    <p:extLst>
      <p:ext uri="{BB962C8B-B14F-4D97-AF65-F5344CB8AC3E}">
        <p14:creationId xmlns:p14="http://schemas.microsoft.com/office/powerpoint/2010/main" val="39780082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964724-C0EE-4B35-BE8B-BEBEF5A86ABC}"/>
              </a:ext>
            </a:extLst>
          </p:cNvPr>
          <p:cNvSpPr/>
          <p:nvPr/>
        </p:nvSpPr>
        <p:spPr>
          <a:xfrm>
            <a:off x="128016" y="1179576"/>
            <a:ext cx="11847576" cy="2462213"/>
          </a:xfrm>
          <a:prstGeom prst="rect">
            <a:avLst/>
          </a:prstGeom>
        </p:spPr>
        <p:txBody>
          <a:bodyPr wrap="square">
            <a:spAutoFit/>
          </a:bodyPr>
          <a:lstStyle/>
          <a:p>
            <a:pPr marL="342900" indent="-342900">
              <a:buClr>
                <a:srgbClr val="C00000"/>
              </a:buClr>
              <a:buFont typeface="Wingdings" panose="05000000000000000000" pitchFamily="2" charset="2"/>
              <a:buChar char="Ø"/>
            </a:pPr>
            <a:r>
              <a:rPr lang="hi-IN" sz="2200" dirty="0"/>
              <a:t>सती के शव को देखकर शिव एक सामान्य मानव के समान विलाप करने लगे।यहाँ उनका प्रेमी हृदय प्रलाप करने लगे।</a:t>
            </a:r>
          </a:p>
          <a:p>
            <a:pPr marL="342900" indent="-342900">
              <a:buClr>
                <a:srgbClr val="C00000"/>
              </a:buClr>
              <a:buFont typeface="Wingdings" panose="05000000000000000000" pitchFamily="2" charset="2"/>
              <a:buChar char="Ø"/>
            </a:pPr>
            <a:endParaRPr lang="hi-IN" sz="2200" dirty="0"/>
          </a:p>
          <a:p>
            <a:pPr marL="342900" indent="-342900">
              <a:buClr>
                <a:srgbClr val="C00000"/>
              </a:buClr>
              <a:buFont typeface="Wingdings" panose="05000000000000000000" pitchFamily="2" charset="2"/>
              <a:buChar char="Ø"/>
            </a:pPr>
            <a:r>
              <a:rPr lang="hi-IN" sz="2200" dirty="0"/>
              <a:t>अपने पत्नी को खोकर उन्हें असीम दुख की अनुभूति हुईजिससे बाहर निकलना उनके लिए असंभव था।</a:t>
            </a:r>
          </a:p>
          <a:p>
            <a:pPr marL="342900" indent="-342900">
              <a:buClr>
                <a:srgbClr val="C00000"/>
              </a:buClr>
              <a:buFont typeface="Wingdings" panose="05000000000000000000" pitchFamily="2" charset="2"/>
              <a:buChar char="Ø"/>
            </a:pPr>
            <a:endParaRPr lang="hi-IN" sz="2200" dirty="0"/>
          </a:p>
          <a:p>
            <a:pPr marL="342900" indent="-342900">
              <a:buClr>
                <a:srgbClr val="C00000"/>
              </a:buClr>
              <a:buFont typeface="Wingdings" panose="05000000000000000000" pitchFamily="2" charset="2"/>
              <a:buChar char="Ø"/>
            </a:pPr>
            <a:r>
              <a:rPr lang="hi-IN" sz="2200" dirty="0"/>
              <a:t>कवि ने पौराणिक कथा को आधुनिक संदर्भ के साथ उपस्थित किया हैं । </a:t>
            </a:r>
          </a:p>
        </p:txBody>
      </p:sp>
      <p:pic>
        <p:nvPicPr>
          <p:cNvPr id="9" name="Picture 8">
            <a:extLst>
              <a:ext uri="{FF2B5EF4-FFF2-40B4-BE49-F238E27FC236}">
                <a16:creationId xmlns:a16="http://schemas.microsoft.com/office/drawing/2014/main" id="{7703DE74-28B5-4C63-B6E6-17F64DB3C9CE}"/>
              </a:ext>
            </a:extLst>
          </p:cNvPr>
          <p:cNvPicPr>
            <a:picLocks noChangeAspect="1"/>
          </p:cNvPicPr>
          <p:nvPr/>
        </p:nvPicPr>
        <p:blipFill>
          <a:blip r:embed="rId2"/>
          <a:stretch>
            <a:fillRect/>
          </a:stretch>
        </p:blipFill>
        <p:spPr>
          <a:xfrm>
            <a:off x="3044953" y="3641789"/>
            <a:ext cx="6144768" cy="3141705"/>
          </a:xfrm>
          <a:prstGeom prst="rect">
            <a:avLst/>
          </a:prstGeom>
        </p:spPr>
      </p:pic>
    </p:spTree>
    <p:extLst>
      <p:ext uri="{BB962C8B-B14F-4D97-AF65-F5344CB8AC3E}">
        <p14:creationId xmlns:p14="http://schemas.microsoft.com/office/powerpoint/2010/main" val="57165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2374900"/>
            <a:ext cx="5867399" cy="3924300"/>
          </a:xfrm>
        </p:spPr>
      </p:pic>
    </p:spTree>
    <p:extLst>
      <p:ext uri="{BB962C8B-B14F-4D97-AF65-F5344CB8AC3E}">
        <p14:creationId xmlns:p14="http://schemas.microsoft.com/office/powerpoint/2010/main" val="2639074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500</TotalTime>
  <Words>349</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Wingdings</vt:lpstr>
      <vt:lpstr>Wingdings 3</vt:lpstr>
      <vt:lpstr>Ion Boardroom</vt:lpstr>
      <vt:lpstr>एक कंठ विषपायी : दुष्यंत कुमार</vt:lpstr>
      <vt:lpstr>PowerPoint Presentation</vt:lpstr>
      <vt:lpstr>एक कंठ विषपायी काव्यनाटक में विहित आधुनिक बोध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एक कंठ विषपायी : दुष्यंत कुमार</dc:title>
  <dc:creator>dhananjay gohad</dc:creator>
  <cp:lastModifiedBy>Aamer Zeus</cp:lastModifiedBy>
  <cp:revision>30</cp:revision>
  <dcterms:created xsi:type="dcterms:W3CDTF">2018-11-07T20:44:47Z</dcterms:created>
  <dcterms:modified xsi:type="dcterms:W3CDTF">2018-12-27T18:43:13Z</dcterms:modified>
</cp:coreProperties>
</file>